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1"/>
  </p:notesMasterIdLst>
  <p:handoutMasterIdLst>
    <p:handoutMasterId r:id="rId22"/>
  </p:handoutMasterIdLst>
  <p:sldIdLst>
    <p:sldId id="322" r:id="rId2"/>
    <p:sldId id="350" r:id="rId3"/>
    <p:sldId id="296" r:id="rId4"/>
    <p:sldId id="330" r:id="rId5"/>
    <p:sldId id="326" r:id="rId6"/>
    <p:sldId id="337" r:id="rId7"/>
    <p:sldId id="325" r:id="rId8"/>
    <p:sldId id="347" r:id="rId9"/>
    <p:sldId id="341" r:id="rId10"/>
    <p:sldId id="338" r:id="rId11"/>
    <p:sldId id="342" r:id="rId12"/>
    <p:sldId id="348" r:id="rId13"/>
    <p:sldId id="349" r:id="rId14"/>
    <p:sldId id="344" r:id="rId15"/>
    <p:sldId id="346" r:id="rId16"/>
    <p:sldId id="297" r:id="rId17"/>
    <p:sldId id="335" r:id="rId18"/>
    <p:sldId id="343" r:id="rId19"/>
    <p:sldId id="329" r:id="rId20"/>
  </p:sldIdLst>
  <p:sldSz cx="12190413" cy="6859588"/>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4" clrIdx="0">
    <p:extLst>
      <p:ext uri="{19B8F6BF-5375-455C-9EA6-DF929625EA0E}">
        <p15:presenceInfo xmlns:p15="http://schemas.microsoft.com/office/powerpoint/2012/main" userId="Dennis" providerId="None"/>
      </p:ext>
    </p:extLst>
  </p:cmAuthor>
  <p:cmAuthor id="2" name="Bhavika Patil" initials="BP" lastIdx="1"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77908" autoAdjust="0"/>
  </p:normalViewPr>
  <p:slideViewPr>
    <p:cSldViewPr snapToGrid="0">
      <p:cViewPr>
        <p:scale>
          <a:sx n="75" d="100"/>
          <a:sy n="75" d="100"/>
        </p:scale>
        <p:origin x="1428" y="37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 authorId="1" dt="2021-04-09T23:40:58.022" idx="13">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 authorId="2" dt="2021-04-11T02:21:59.706" idx="1">
    <p:pos x="146" y="146"/>
    <p:text>Something is off, maybe we need different chart? or both in one so it can be bigger, so we can see the faces?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3:42:19.108" idx="14">
    <p:pos x="10" y="10"/>
    <p:text>Dennis Overlay slide 8-9</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09T22:54:46.214" idx="6">
    <p:pos x="10" y="10"/>
    <p:text>Dennis Make table into graph</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 </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097FF8F6-9C41-4ECB-A9E4-AA919F175B92}">
      <dgm:prSet/>
      <dgm:spPr/>
      <dgm:t>
        <a:bodyPr/>
        <a:lstStyle/>
        <a:p>
          <a:r>
            <a:rPr lang="en-CA" i="1" dirty="0"/>
            <a:t>These statistics hold potential values in producing team wins and are underutilized by their current teams</a:t>
          </a:r>
          <a:endParaRPr lang="en-US" dirty="0"/>
        </a:p>
      </dgm:t>
    </dgm:pt>
    <dgm:pt modelId="{439F5218-6058-4167-ABF5-0705AAD5F5AB}" type="parTrans" cxnId="{0E96228A-95A7-43D1-B66A-44D45786C4D9}">
      <dgm:prSet/>
      <dgm:spPr/>
      <dgm:t>
        <a:bodyPr/>
        <a:lstStyle/>
        <a:p>
          <a:endParaRPr lang="en-US"/>
        </a:p>
      </dgm:t>
    </dgm:pt>
    <dgm:pt modelId="{14C46A4B-291F-44C7-9B6B-D9964D9A2F32}" type="sibTrans" cxnId="{0E96228A-95A7-43D1-B66A-44D45786C4D9}">
      <dgm:prSet/>
      <dgm:spPr/>
      <dgm:t>
        <a:bodyPr/>
        <a:lstStyle/>
        <a:p>
          <a:endParaRPr lang="en-US"/>
        </a:p>
      </dgm:t>
    </dgm:pt>
    <dgm:pt modelId="{3307917E-9408-4F85-807B-88771DA199B2}">
      <dgm:prSet/>
      <dgm:spPr/>
      <dgm:t>
        <a:bodyPr/>
        <a:lstStyle/>
        <a:p>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r>
            <a:rPr lang="en-CA" dirty="0"/>
            <a:t>Important feature values &gt; the average TOR player and a salary &lt; TOR player</a:t>
          </a: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5" custScaleX="96547" custLinFactNeighborY="-197">
        <dgm:presLayoutVars>
          <dgm:chMax val="0"/>
          <dgm:chPref val="0"/>
        </dgm:presLayoutVars>
      </dgm:prSet>
      <dgm:spPr/>
    </dgm:pt>
    <dgm:pt modelId="{CA058CDF-5CC9-408C-A583-2FB0B5127056}" type="pres">
      <dgm:prSet presAssocID="{A195DB27-B00E-4B9A-8767-44790F351F49}" presName="desTx" presStyleLbl="revTx" presStyleIdx="1" presStyleCnt="5" custScaleX="82781" custLinFactNeighborY="-197">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2" presStyleCnt="5">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3" presStyleCnt="5">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4" presStyleCnt="5">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0E96228A-95A7-43D1-B66A-44D45786C4D9}" srcId="{A195DB27-B00E-4B9A-8767-44790F351F49}" destId="{097FF8F6-9C41-4ECB-A9E4-AA919F175B92}" srcOrd="0" destOrd="0" parTransId="{439F5218-6058-4167-ABF5-0705AAD5F5AB}" sibTransId="{14C46A4B-291F-44C7-9B6B-D9964D9A2F32}"/>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05C984D3-6ADD-4756-AD6E-F7DA85EEE8EB}" type="presOf" srcId="{097FF8F6-9C41-4ECB-A9E4-AA919F175B92}" destId="{CA058CDF-5CC9-408C-A583-2FB0B5127056}" srcOrd="0" destOrd="0" presId="urn:microsoft.com/office/officeart/2018/2/layout/IconVerticalSolidList"/>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6230CEC3-ECC0-41B9-9B0E-38CEC8FAB018}" type="presParOf" srcId="{85F99568-BE8F-4F6A-83DE-A7E849A8BD29}" destId="{CA058CDF-5CC9-408C-A583-2FB0B5127056}" srcOrd="4"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 </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56934" y="3"/>
          <a:ext cx="476491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Identify high potential players by focusing on PLUS_MINUS, PER, and PIE</a:t>
          </a:r>
          <a:endParaRPr lang="en-US" sz="2200" kern="1200" dirty="0"/>
        </a:p>
      </dsp:txBody>
      <dsp:txXfrm>
        <a:off x="1256934" y="3"/>
        <a:ext cx="4764915" cy="1014481"/>
      </dsp:txXfrm>
    </dsp:sp>
    <dsp:sp modelId="{CA058CDF-5CC9-408C-A583-2FB0B5127056}">
      <dsp:nvSpPr>
        <dsp:cNvPr id="0" name=""/>
        <dsp:cNvSpPr/>
      </dsp:nvSpPr>
      <dsp:spPr>
        <a:xfrm>
          <a:off x="6525509" y="3"/>
          <a:ext cx="4023443"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800100">
            <a:lnSpc>
              <a:spcPct val="90000"/>
            </a:lnSpc>
            <a:spcBef>
              <a:spcPct val="0"/>
            </a:spcBef>
            <a:spcAft>
              <a:spcPct val="35000"/>
            </a:spcAft>
            <a:buNone/>
          </a:pPr>
          <a:r>
            <a:rPr lang="en-CA" sz="1800" i="1" kern="1200" dirty="0"/>
            <a:t>These statistics hold potential values in producing team wins and are underutilized by their current teams</a:t>
          </a:r>
          <a:endParaRPr lang="en-US" sz="1800" kern="1200" dirty="0"/>
        </a:p>
      </dsp:txBody>
      <dsp:txXfrm>
        <a:off x="6525509" y="3"/>
        <a:ext cx="4023443"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Field Goal % (FG_PCT) and 3-pointers % (FG3_PCT) for player efficiency</a:t>
          </a:r>
          <a:endParaRPr lang="en-US" sz="22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171726" y="2538205"/>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Important feature values &gt; the average TOR player and a salary &lt; TOR player</a:t>
          </a:r>
          <a:endParaRPr lang="en-US" sz="2200" kern="1200" dirty="0"/>
        </a:p>
      </dsp:txBody>
      <dsp:txXfrm>
        <a:off x="1171726" y="2538205"/>
        <a:ext cx="9795678"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Maximizing the utilization of underutilized players with higher stats</a:t>
          </a:r>
          <a:endParaRPr lang="en-US" sz="22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1187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2175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omments" Target="../comments/comment8.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641556" y="1919450"/>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254943" y="1919452"/>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250654" y="1919450"/>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359900" y="1919450"/>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355844" y="3251473"/>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637500" y="3251472"/>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637500" y="4601805"/>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355843" y="4601805"/>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683443" y="2257784"/>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650223" y="2257784"/>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788400" y="2257784"/>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679387" y="4961819"/>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284972" y="2596118"/>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658444" y="2596118"/>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658444" y="3928140"/>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950764" y="4596562"/>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992651" y="4961819"/>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971708" y="3589806"/>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2191226" y="1367949"/>
            <a:ext cx="4146074" cy="2251551"/>
          </a:xfrm>
          <a:prstGeom prst="rect">
            <a:avLst/>
          </a:prstGeom>
        </p:spPr>
      </p:pic>
      <p:pic>
        <p:nvPicPr>
          <p:cNvPr id="13" name="Picture 12">
            <a:extLst>
              <a:ext uri="{FF2B5EF4-FFF2-40B4-BE49-F238E27FC236}">
                <a16:creationId xmlns:a16="http://schemas.microsoft.com/office/drawing/2014/main" id="{BB9F5755-A497-4085-A18A-1BC8DB86ADF4}"/>
              </a:ext>
            </a:extLst>
          </p:cNvPr>
          <p:cNvPicPr>
            <a:picLocks noChangeAspect="1"/>
          </p:cNvPicPr>
          <p:nvPr/>
        </p:nvPicPr>
        <p:blipFill>
          <a:blip r:embed="rId4"/>
          <a:stretch>
            <a:fillRect/>
          </a:stretch>
        </p:blipFill>
        <p:spPr>
          <a:xfrm>
            <a:off x="8011400" y="1682615"/>
            <a:ext cx="2543530" cy="1238423"/>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5"/>
          <a:stretch>
            <a:fillRect/>
          </a:stretch>
        </p:blipFill>
        <p:spPr>
          <a:xfrm>
            <a:off x="3568699" y="4026507"/>
            <a:ext cx="7751623" cy="2833081"/>
          </a:xfrm>
          <a:prstGeom prst="rect">
            <a:avLst/>
          </a:prstGeom>
        </p:spPr>
      </p:pic>
    </p:spTree>
    <p:extLst>
      <p:ext uri="{BB962C8B-B14F-4D97-AF65-F5344CB8AC3E}">
        <p14:creationId xmlns:p14="http://schemas.microsoft.com/office/powerpoint/2010/main" val="97347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3109433412"/>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graphicEl>
                                              <a:dgm id="{CA058CDF-5CC9-408C-A583-2FB0B5127056}"/>
                                            </p:graphicEl>
                                          </p:spTgt>
                                        </p:tgtEl>
                                        <p:attrNameLst>
                                          <p:attrName>style.visibility</p:attrName>
                                        </p:attrNameLst>
                                      </p:cBhvr>
                                      <p:to>
                                        <p:strVal val="visible"/>
                                      </p:to>
                                    </p:set>
                                    <p:anim calcmode="lin" valueType="num">
                                      <p:cBhvr additive="base">
                                        <p:cTn id="19" dur="500"/>
                                        <p:tgtEl>
                                          <p:spTgt spid="8">
                                            <p:graphicEl>
                                              <a:dgm id="{CA058CDF-5CC9-408C-A583-2FB0B5127056}"/>
                                            </p:graphicEl>
                                          </p:spTgt>
                                        </p:tgtEl>
                                        <p:attrNameLst>
                                          <p:attrName>ppt_y</p:attrName>
                                        </p:attrNameLst>
                                      </p:cBhvr>
                                      <p:tavLst>
                                        <p:tav tm="0">
                                          <p:val>
                                            <p:strVal val="#ppt_y+#ppt_h*1.125000"/>
                                          </p:val>
                                        </p:tav>
                                        <p:tav tm="100000">
                                          <p:val>
                                            <p:strVal val="#ppt_y"/>
                                          </p:val>
                                        </p:tav>
                                      </p:tavLst>
                                    </p:anim>
                                    <p:animEffect transition="in" filter="wipe(up)">
                                      <p:cBhvr>
                                        <p:cTn id="20" dur="500"/>
                                        <p:tgtEl>
                                          <p:spTgt spid="8">
                                            <p:graphicEl>
                                              <a:dgm id="{CA058CDF-5CC9-408C-A583-2FB0B512705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5"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DB9BD405-0E9D-4346-860F-B6E3D0663164}"/>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9"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3A46AA32-0A5C-4418-A147-D85C416E2D5F}"/>
                                            </p:graphic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33"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4" dur="500"/>
                                        <p:tgtEl>
                                          <p:spTgt spid="8">
                                            <p:graphicEl>
                                              <a:dgm id="{41B41A29-0FF0-47AE-94A0-DAC93796D49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9"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89544D4A-AFDB-4596-95D6-5E008EEEFB7F}"/>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43"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2512FBC7-85C6-47A9-BA75-2D5BFF4FBE97}"/>
                                            </p:graphic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7"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8">
                                            <p:graphicEl>
                                              <a:dgm id="{C61A6446-7C2D-48CC-A570-5ACE9354BB9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53"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54" dur="500"/>
                                        <p:tgtEl>
                                          <p:spTgt spid="8">
                                            <p:graphicEl>
                                              <a:dgm id="{F0DC111A-8CF6-4F9E-909E-0028DDFFF7C8}"/>
                                            </p:graphic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57"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58" dur="500"/>
                                        <p:tgtEl>
                                          <p:spTgt spid="8">
                                            <p:graphicEl>
                                              <a:dgm id="{40DAE0C2-1123-432C-9465-254518161D19}"/>
                                            </p:graphicEl>
                                          </p:spTgt>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1"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3"/>
          <a:stretch>
            <a:fillRect/>
          </a:stretch>
        </p:blipFill>
        <p:spPr>
          <a:xfrm>
            <a:off x="3621959" y="138225"/>
            <a:ext cx="1226666" cy="1084520"/>
          </a:xfrm>
          <a:prstGeom prst="rect">
            <a:avLst/>
          </a:prstGeom>
        </p:spPr>
      </p:pic>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4"/>
          <a:stretch>
            <a:fillRect/>
          </a:stretch>
        </p:blipFill>
        <p:spPr>
          <a:xfrm>
            <a:off x="1940011" y="2809810"/>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extLst>
              <p:ext uri="{D42A27DB-BD31-4B8C-83A1-F6EECF244321}">
                <p14:modId xmlns:p14="http://schemas.microsoft.com/office/powerpoint/2010/main" val="4038546392"/>
              </p:ext>
            </p:extLst>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dissolve">
                                      <p:cBhvr>
                                        <p:cTn id="7" dur="500"/>
                                        <p:tgtEl>
                                          <p:spTgt spid="9">
                                            <p:graphicEl>
                                              <a:dgm id="{2683F43A-E38D-4961-A0F9-1605C6945FD0}"/>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dissolve">
                                      <p:cBhvr>
                                        <p:cTn id="10" dur="500"/>
                                        <p:tgtEl>
                                          <p:spTgt spid="9">
                                            <p:graphicEl>
                                              <a:dgm id="{14894D0D-9B5D-4858-93F5-C1101D18AB90}"/>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dissolv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dissolve">
                                      <p:cBhvr>
                                        <p:cTn id="18" dur="500"/>
                                        <p:tgtEl>
                                          <p:spTgt spid="9">
                                            <p:graphicEl>
                                              <a:dgm id="{83617EE4-B004-402F-A483-74015FFBD04C}"/>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dissolve">
                                      <p:cBhvr>
                                        <p:cTn id="21" dur="500"/>
                                        <p:tgtEl>
                                          <p:spTgt spid="9">
                                            <p:graphicEl>
                                              <a:dgm id="{111CA7FE-17A9-4081-B143-1EFF1BB61916}"/>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dissolv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1832760"/>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1811856"/>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1811857"/>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1811855"/>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170109"/>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171808"/>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170109"/>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170109"/>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170109"/>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4521876"/>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4530801"/>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4521875"/>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4521875"/>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105406"/>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105406"/>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100027"/>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3465945"/>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100027"/>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3465945"/>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3465945"/>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3465945"/>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3761781"/>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4826637"/>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4826637"/>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4822174"/>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Players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lgn="l"/>
            <a:endParaRPr lang="en-US" altLang="en-US" sz="1200" dirty="0"/>
          </a:p>
          <a:p>
            <a:pPr>
              <a:buFont typeface="Arial" pitchFamily="34" charset="0"/>
              <a:buChar char="•"/>
            </a:pPr>
            <a:endParaRPr lang="en-US" sz="1200" dirty="0"/>
          </a:p>
        </p:txBody>
      </p:sp>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2045989" y="3999314"/>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694670" y="3168432"/>
            <a:ext cx="3929449" cy="3403046"/>
          </a:xfrm>
        </p:spPr>
      </p:pic>
      <p:pic>
        <p:nvPicPr>
          <p:cNvPr id="19" name="Picture 18">
            <a:extLst>
              <a:ext uri="{FF2B5EF4-FFF2-40B4-BE49-F238E27FC236}">
                <a16:creationId xmlns:a16="http://schemas.microsoft.com/office/drawing/2014/main" id="{0175DC69-A944-4900-9BAE-0F224ED86BAE}"/>
              </a:ext>
            </a:extLst>
          </p:cNvPr>
          <p:cNvPicPr>
            <a:picLocks noChangeAspect="1"/>
          </p:cNvPicPr>
          <p:nvPr/>
        </p:nvPicPr>
        <p:blipFill>
          <a:blip r:embed="rId5"/>
          <a:stretch>
            <a:fillRect/>
          </a:stretch>
        </p:blipFill>
        <p:spPr>
          <a:xfrm>
            <a:off x="7819213" y="3168432"/>
            <a:ext cx="3929449" cy="3403046"/>
          </a:xfrm>
          <a:prstGeom prst="rect">
            <a:avLst/>
          </a:prstGeo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animEffect transition="in" filter="fade">
                                      <p:cBhvr>
                                        <p:cTn id="38" dur="500"/>
                                        <p:tgtEl>
                                          <p:spTgt spid="11">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animEffect transition="in" filter="fade">
                                      <p:cBhvr>
                                        <p:cTn id="41" dur="500"/>
                                        <p:tgtEl>
                                          <p:spTgt spid="11">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55066" y="2357609"/>
            <a:ext cx="7480452" cy="4109291"/>
          </a:xfrm>
          <a:prstGeom prst="rect">
            <a:avLst/>
          </a:prstGeom>
        </p:spPr>
      </p:pic>
    </p:spTree>
    <p:extLst>
      <p:ext uri="{BB962C8B-B14F-4D97-AF65-F5344CB8AC3E}">
        <p14:creationId xmlns:p14="http://schemas.microsoft.com/office/powerpoint/2010/main" val="409361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7" name="Picture 6">
            <a:extLst>
              <a:ext uri="{FF2B5EF4-FFF2-40B4-BE49-F238E27FC236}">
                <a16:creationId xmlns:a16="http://schemas.microsoft.com/office/drawing/2014/main" id="{54942EAD-9DC1-4D93-BAFA-0AD2F22E85FA}"/>
              </a:ext>
            </a:extLst>
          </p:cNvPr>
          <p:cNvPicPr/>
          <p:nvPr/>
        </p:nvPicPr>
        <p:blipFill>
          <a:blip r:embed="rId3"/>
          <a:stretch>
            <a:fillRect/>
          </a:stretch>
        </p:blipFill>
        <p:spPr>
          <a:xfrm>
            <a:off x="2953669" y="2028951"/>
            <a:ext cx="7325068" cy="4482018"/>
          </a:xfrm>
          <a:prstGeom prst="rect">
            <a:avLst/>
          </a:prstGeom>
        </p:spPr>
      </p:pic>
    </p:spTree>
    <p:extLst>
      <p:ext uri="{BB962C8B-B14F-4D97-AF65-F5344CB8AC3E}">
        <p14:creationId xmlns:p14="http://schemas.microsoft.com/office/powerpoint/2010/main" val="33749281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13795</TotalTime>
  <Words>4558</Words>
  <Application>Microsoft Office PowerPoint</Application>
  <PresentationFormat>Custom</PresentationFormat>
  <Paragraphs>464</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Noto Sans</vt:lpstr>
      <vt:lpstr>굴림체</vt:lpstr>
      <vt:lpstr>Symbol</vt:lpstr>
      <vt:lpstr>Times New Roman</vt:lpstr>
      <vt:lpstr>Calibri Light</vt:lpstr>
      <vt:lpstr>Arial</vt:lpstr>
      <vt:lpstr>맑은 고딕</vt:lpstr>
      <vt:lpstr>Calibri</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Results – Phase 1</vt:lpstr>
      <vt:lpstr>Data Analysis – Phase 2</vt:lpstr>
      <vt:lpstr>Data Analysis Results – Phase 2</vt:lpstr>
      <vt:lpstr>Results</vt:lpstr>
      <vt:lpstr>Recommendations</vt:lpstr>
      <vt:lpstr>Players Evaluation</vt:lpstr>
      <vt:lpstr>PowerPoint Presentation</vt:lpstr>
      <vt:lpstr>THANK YOU</vt:lpstr>
      <vt:lpstr>BLANK Delete everything from this slide onwards</vt:lpstr>
      <vt:lpstr>Reference Instructions</vt:lpstr>
      <vt:lpstr>[Template - Insert Title]</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333</cp:revision>
  <dcterms:created xsi:type="dcterms:W3CDTF">2010-02-01T08:03:16Z</dcterms:created>
  <dcterms:modified xsi:type="dcterms:W3CDTF">2021-04-11T06:26:26Z</dcterms:modified>
  <cp:category>www.slidemembers.com</cp:category>
</cp:coreProperties>
</file>